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49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1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599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867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843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73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69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230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30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06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64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68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8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78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25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22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34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4D0F22-0AD3-4C60-AEC2-C1ACC70C3785}" type="datetimeFigureOut">
              <a:rPr lang="en-IN" smtClean="0"/>
              <a:t>29-06-2019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A59BD-4304-463F-B4CD-A938A4B15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721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abhik-99" TargetMode="External"/><Relationship Id="rId2" Type="http://schemas.openxmlformats.org/officeDocument/2006/relationships/hyperlink" Target="https://www.linkedin.com/in/abhik-banerjee-591081164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ltcoin-magazine/the-four-blockchain-generations-5627ef666f3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da/corda-training-templat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5E70-D327-463B-B73C-399A87D8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About Me: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08D5FF-6C24-4CE4-8E3F-6CBB31D5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9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>
                <a:latin typeface="Constantia" panose="02030602050306030303" pitchFamily="18" charset="0"/>
              </a:rPr>
              <a:t>Abhik Banerjee</a:t>
            </a:r>
          </a:p>
          <a:p>
            <a:pPr marL="0" indent="0">
              <a:buNone/>
            </a:pPr>
            <a:r>
              <a:rPr lang="en-IN" dirty="0"/>
              <a:t>Blockchain Developer | Cloud Enthusiast | Flutter Enthusiast</a:t>
            </a:r>
          </a:p>
          <a:p>
            <a:pPr marL="0" indent="0">
              <a:buNone/>
            </a:pPr>
            <a:r>
              <a:rPr lang="en-IN" dirty="0">
                <a:latin typeface="+mj-lt"/>
                <a:cs typeface="Arial" panose="020B0604020202020204" pitchFamily="34" charset="0"/>
              </a:rPr>
              <a:t>CSE Undergrad at Netaji Subhash Engineering College.</a:t>
            </a:r>
          </a:p>
          <a:p>
            <a:pPr marL="0" indent="0">
              <a:buNone/>
            </a:pPr>
            <a:endParaRPr lang="en-IN" sz="24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latin typeface="+mj-lt"/>
                <a:cs typeface="Arial" panose="020B0604020202020204" pitchFamily="34" charset="0"/>
              </a:rPr>
              <a:t>On LinkedIn:</a:t>
            </a:r>
          </a:p>
          <a:p>
            <a:pPr marL="0" indent="0">
              <a:buNone/>
            </a:pPr>
            <a:r>
              <a:rPr lang="en-IN" dirty="0">
                <a:latin typeface="+mj-lt"/>
                <a:cs typeface="Arial" panose="020B0604020202020204" pitchFamily="34" charset="0"/>
              </a:rPr>
              <a:t> </a:t>
            </a:r>
            <a:r>
              <a:rPr lang="en-IN" dirty="0">
                <a:hlinkClick r:id="rId2"/>
              </a:rPr>
              <a:t>https://www.linkedin.com/in/abhik-banerjee-591081164/</a:t>
            </a:r>
            <a:endParaRPr lang="en-IN" dirty="0"/>
          </a:p>
          <a:p>
            <a:pPr marL="0" indent="0">
              <a:buNone/>
            </a:pPr>
            <a:r>
              <a:rPr lang="en-IN" dirty="0">
                <a:latin typeface="+mj-lt"/>
                <a:cs typeface="Arial" panose="020B0604020202020204" pitchFamily="34" charset="0"/>
              </a:rPr>
              <a:t>On GitHub:</a:t>
            </a:r>
          </a:p>
          <a:p>
            <a:pPr marL="0" indent="0">
              <a:buNone/>
            </a:pPr>
            <a:r>
              <a:rPr lang="en-IN" dirty="0">
                <a:latin typeface="+mj-lt"/>
                <a:cs typeface="Arial" panose="020B0604020202020204" pitchFamily="34" charset="0"/>
                <a:hlinkClick r:id="rId3"/>
              </a:rPr>
              <a:t>https://www.github.com/abhik-99</a:t>
            </a:r>
            <a:endParaRPr lang="en-IN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9E9D0-68D7-401B-BD56-9DB5A0B41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683" y="306912"/>
            <a:ext cx="3544236" cy="38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6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2B94-5871-496D-8114-DE4A2D15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7FC80D-6FBF-4605-B020-0A03C3A12BB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716114"/>
            <a:ext cx="4150670" cy="297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44AC7-C7F4-402F-AFF8-598E691262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113"/>
            <a:ext cx="4372992" cy="324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CF791-20AB-45CF-AB18-9C3E160D51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14" y="134112"/>
            <a:ext cx="4254622" cy="324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063A1-80DD-400A-9CAF-BA1F4A13E01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559946"/>
            <a:ext cx="4372991" cy="3027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55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44A8-AC89-46EB-959E-FCCA4393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And That, is Blockchain- As easy as it can get!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7B92-4E11-47C0-8BB7-9DD6346E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that each Action that was being taken as a “Record” or “Transaction”. </a:t>
            </a:r>
          </a:p>
          <a:p>
            <a:r>
              <a:rPr lang="en-IN" dirty="0"/>
              <a:t>Together, many transactions are grouped together to form a Block.</a:t>
            </a:r>
          </a:p>
          <a:p>
            <a:r>
              <a:rPr lang="en-IN" dirty="0"/>
              <a:t>And Each of these “Blocks” are consecutively arranged to form a “Chain”.</a:t>
            </a:r>
          </a:p>
          <a:p>
            <a:r>
              <a:rPr lang="en-IN" dirty="0"/>
              <a:t>These “Chain” of “Blocks” or “Blockchain” is stored inside every “Node” that forms the “Network”. </a:t>
            </a:r>
          </a:p>
          <a:p>
            <a:r>
              <a:rPr lang="en-IN" dirty="0"/>
              <a:t>Whenever a new Block is to be added, “Consensus” has to be reached. (BFT, PBFT, </a:t>
            </a:r>
            <a:r>
              <a:rPr lang="en-IN" dirty="0" err="1"/>
              <a:t>PoW</a:t>
            </a:r>
            <a:r>
              <a:rPr lang="en-IN" dirty="0"/>
              <a:t>, </a:t>
            </a:r>
            <a:r>
              <a:rPr lang="en-IN" dirty="0" err="1"/>
              <a:t>PoS,DPoS</a:t>
            </a:r>
            <a:r>
              <a:rPr lang="en-IN" dirty="0"/>
              <a:t>, </a:t>
            </a:r>
            <a:r>
              <a:rPr lang="en-IN" dirty="0" err="1"/>
              <a:t>PoET</a:t>
            </a:r>
            <a:r>
              <a:rPr lang="en-IN" dirty="0"/>
              <a:t>, and so on…)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812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6D47-7DF0-4D02-8F58-DB869E8F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dirty="0"/>
              <a:t>Public Blockchains vs Private Blockchains.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48EC1A-8E23-4D67-B385-A2637FDA8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7" y="1313615"/>
            <a:ext cx="9465847" cy="4712147"/>
          </a:xfrm>
        </p:spPr>
      </p:pic>
    </p:spTree>
    <p:extLst>
      <p:ext uri="{BB962C8B-B14F-4D97-AF65-F5344CB8AC3E}">
        <p14:creationId xmlns:p14="http://schemas.microsoft.com/office/powerpoint/2010/main" val="2592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4023-4094-47C3-8A71-31D6E5DE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390525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Blockchain and its Evolution.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41C1D-8E32-4F26-B476-738307DD8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https://cdn-images-1.medium.com/max/800/1*v8J7Uskx4rbODMLD-GlKoA.png">
            <a:extLst>
              <a:ext uri="{FF2B5EF4-FFF2-40B4-BE49-F238E27FC236}">
                <a16:creationId xmlns:a16="http://schemas.microsoft.com/office/drawing/2014/main" id="{9F5E9CEF-C20F-4194-BA74-9954CEC6F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74" y="1447690"/>
            <a:ext cx="7740786" cy="419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98C5A-C2EF-47CB-9D1A-FF7B56B88259}"/>
              </a:ext>
            </a:extLst>
          </p:cNvPr>
          <p:cNvSpPr/>
          <p:nvPr/>
        </p:nvSpPr>
        <p:spPr>
          <a:xfrm>
            <a:off x="1714498" y="5776853"/>
            <a:ext cx="92246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000" dirty="0">
                <a:hlinkClick r:id="rId3"/>
              </a:rPr>
              <a:t>https://medium.com/altcoin-magazine/the-four-blockchain-generations-5627ef666f3b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201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44AC-03FA-436F-B212-AB8A6104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78FF5-F730-468C-A3D7-0FE48AB3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37"/>
            <a:ext cx="12192000" cy="6742547"/>
          </a:xfrm>
        </p:spPr>
      </p:pic>
    </p:spTree>
    <p:extLst>
      <p:ext uri="{BB962C8B-B14F-4D97-AF65-F5344CB8AC3E}">
        <p14:creationId xmlns:p14="http://schemas.microsoft.com/office/powerpoint/2010/main" val="267359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BF4A-01FD-4372-A438-D849F1D7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4A365E-4023-45A7-BE0D-71215ACF2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125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1501-7F68-4903-9444-7C05B251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F3FBF-CB4D-44C4-8A89-11F8C22E0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5684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0FF3-F92F-4EFE-A4FD-1F2A98D4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50C1F-D247-4378-B5DB-17FFE8C39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97339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D167-C905-4061-9CB2-D839BAA1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9DC7CC-F579-421A-A882-11CC40586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6575" cy="6858000"/>
          </a:xfrm>
        </p:spPr>
      </p:pic>
    </p:spTree>
    <p:extLst>
      <p:ext uri="{BB962C8B-B14F-4D97-AF65-F5344CB8AC3E}">
        <p14:creationId xmlns:p14="http://schemas.microsoft.com/office/powerpoint/2010/main" val="921083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C8D3-A532-471D-AE6C-EF8B3FCE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013"/>
            <a:ext cx="10515600" cy="1325563"/>
          </a:xfrm>
        </p:spPr>
        <p:txBody>
          <a:bodyPr/>
          <a:lstStyle/>
          <a:p>
            <a:r>
              <a:rPr lang="en-IN" u="sng" dirty="0"/>
              <a:t>How and Why Kotlin in Corda?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4708A2-7D7A-4D3B-AA67-E07791C34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0" y="1672352"/>
            <a:ext cx="10515600" cy="152566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5B136E-4A70-4F98-A269-520121FE2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0" y="3907878"/>
            <a:ext cx="9278645" cy="27531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6FD485-06DB-4DB4-8B19-C1D1268901ED}"/>
              </a:ext>
            </a:extLst>
          </p:cNvPr>
          <p:cNvSpPr/>
          <p:nvPr/>
        </p:nvSpPr>
        <p:spPr>
          <a:xfrm>
            <a:off x="758300" y="1109621"/>
            <a:ext cx="266361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Here’s Kotlin: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326E4-E205-4F26-B470-9E2D06AE1806}"/>
              </a:ext>
            </a:extLst>
          </p:cNvPr>
          <p:cNvSpPr/>
          <p:nvPr/>
        </p:nvSpPr>
        <p:spPr>
          <a:xfrm>
            <a:off x="813168" y="3347792"/>
            <a:ext cx="23641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Here’s Java:</a:t>
            </a:r>
          </a:p>
        </p:txBody>
      </p:sp>
    </p:spTree>
    <p:extLst>
      <p:ext uri="{BB962C8B-B14F-4D97-AF65-F5344CB8AC3E}">
        <p14:creationId xmlns:p14="http://schemas.microsoft.com/office/powerpoint/2010/main" val="8742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2AF-A091-4B4E-90FF-C54771CEF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23" y="696235"/>
            <a:ext cx="9144000" cy="2387600"/>
          </a:xfrm>
        </p:spPr>
        <p:txBody>
          <a:bodyPr/>
          <a:lstStyle/>
          <a:p>
            <a:r>
              <a:rPr lang="en-IN" sz="4800" u="sng" dirty="0"/>
              <a:t>Kotlin in Blockchain Industry.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0927F-CAA9-47DC-8009-2062DB154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6077" y="3429000"/>
            <a:ext cx="8825658" cy="861420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How this Language hailed as </a:t>
            </a:r>
            <a:r>
              <a:rPr lang="en-IN" u="sng" dirty="0">
                <a:latin typeface="Arial" panose="020B0604020202020204" pitchFamily="34" charset="0"/>
                <a:cs typeface="Arial" panose="020B0604020202020204" pitchFamily="34" charset="0"/>
              </a:rPr>
              <a:t>“The Better Java”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changed the Blockchain Industry.</a:t>
            </a:r>
          </a:p>
        </p:txBody>
      </p:sp>
    </p:spTree>
    <p:extLst>
      <p:ext uri="{BB962C8B-B14F-4D97-AF65-F5344CB8AC3E}">
        <p14:creationId xmlns:p14="http://schemas.microsoft.com/office/powerpoint/2010/main" val="126584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0C1F-00B3-4D06-ADFA-6EBF3A57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599C12-B788-462E-90EC-29861E4E7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72277"/>
            <a:ext cx="9754961" cy="272453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49CD7-5911-4FBD-98D5-B4BC3CC65466}"/>
              </a:ext>
            </a:extLst>
          </p:cNvPr>
          <p:cNvSpPr/>
          <p:nvPr/>
        </p:nvSpPr>
        <p:spPr>
          <a:xfrm>
            <a:off x="403195" y="0"/>
            <a:ext cx="2712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Here’s Kotlin: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B7465-FDC9-4731-93E8-F892074BA72D}"/>
              </a:ext>
            </a:extLst>
          </p:cNvPr>
          <p:cNvSpPr/>
          <p:nvPr/>
        </p:nvSpPr>
        <p:spPr>
          <a:xfrm>
            <a:off x="708477" y="3196807"/>
            <a:ext cx="1879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Here’s Java: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789AA-30C7-4FF9-A22A-3234A31A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7" y="3713370"/>
            <a:ext cx="974543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9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B1DD-B318-48EB-B25C-DA94EB38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8BD7E-CBE7-4B48-9C2D-ADFD50053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2" y="37627"/>
            <a:ext cx="8478433" cy="37797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796FEB-2A31-4575-A673-0249A31DE866}"/>
              </a:ext>
            </a:extLst>
          </p:cNvPr>
          <p:cNvSpPr/>
          <p:nvPr/>
        </p:nvSpPr>
        <p:spPr>
          <a:xfrm>
            <a:off x="959129" y="4011731"/>
            <a:ext cx="8778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Oops.. The Code Overflowed?!</a:t>
            </a:r>
          </a:p>
        </p:txBody>
      </p:sp>
    </p:spTree>
    <p:extLst>
      <p:ext uri="{BB962C8B-B14F-4D97-AF65-F5344CB8AC3E}">
        <p14:creationId xmlns:p14="http://schemas.microsoft.com/office/powerpoint/2010/main" val="45489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5656-29FA-447E-A43E-DBBA4195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…But Why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3A7B-027E-4AC2-843A-8D4DB7E7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Less code shouldn’t be the only criteria you should choose Kotlin over Java…</a:t>
            </a:r>
          </a:p>
          <a:p>
            <a:pPr marL="0" indent="0">
              <a:buNone/>
            </a:pPr>
            <a:r>
              <a:rPr lang="en-IN" dirty="0"/>
              <a:t>You should choose to write your codes in Kotlin because:</a:t>
            </a:r>
          </a:p>
          <a:p>
            <a:r>
              <a:rPr lang="en-IN" dirty="0"/>
              <a:t>The Bytecode generated by Kotlin is nearly same as that of Java. So the performance is very much comparable.</a:t>
            </a:r>
          </a:p>
          <a:p>
            <a:r>
              <a:rPr lang="en-IN" dirty="0"/>
              <a:t>The code itself is intuitive.</a:t>
            </a:r>
          </a:p>
          <a:p>
            <a:r>
              <a:rPr lang="en-IN" dirty="0"/>
              <a:t>Availability of Higher Order Functions.</a:t>
            </a:r>
          </a:p>
          <a:p>
            <a:r>
              <a:rPr lang="en-IN" dirty="0"/>
              <a:t>Lower Learning Curve.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63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D120-88E9-4F70-812B-0BD010EA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ABD55-FA6B-40D3-9AE6-798907BE9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376" y="2079551"/>
            <a:ext cx="8946541" cy="419548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Attend Kotlin/Everywhere organized by GDG Kolkata.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Try to learn the basics of Kotlin.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Go Home. Instead of Facebook/YouTube, try spending time with the Docs.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Clone </a:t>
            </a:r>
            <a:r>
              <a:rPr lang="en-IN" dirty="0">
                <a:hlinkClick r:id="rId2"/>
              </a:rPr>
              <a:t>https://github.com/corda/corda-training-template</a:t>
            </a:r>
            <a:r>
              <a:rPr lang="en-IN" dirty="0"/>
              <a:t> 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Explore Corda Certifications. </a:t>
            </a:r>
          </a:p>
          <a:p>
            <a:pPr marL="0" indent="0">
              <a:buNone/>
            </a:pPr>
            <a:r>
              <a:rPr lang="en-IN" dirty="0"/>
              <a:t>			</a:t>
            </a:r>
          </a:p>
          <a:p>
            <a:pPr marL="0" indent="0">
              <a:buNone/>
            </a:pPr>
            <a:r>
              <a:rPr lang="en-IN" dirty="0"/>
              <a:t>							</a:t>
            </a:r>
            <a:r>
              <a:rPr lang="en-IN" sz="2800" dirty="0"/>
              <a:t>Hands On??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49D1E-79A0-4661-933C-DC794577EB20}"/>
              </a:ext>
            </a:extLst>
          </p:cNvPr>
          <p:cNvSpPr/>
          <p:nvPr/>
        </p:nvSpPr>
        <p:spPr>
          <a:xfrm>
            <a:off x="463988" y="1122086"/>
            <a:ext cx="115836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Getting Started with Corda and Kotlin.</a:t>
            </a:r>
          </a:p>
        </p:txBody>
      </p:sp>
    </p:spTree>
    <p:extLst>
      <p:ext uri="{BB962C8B-B14F-4D97-AF65-F5344CB8AC3E}">
        <p14:creationId xmlns:p14="http://schemas.microsoft.com/office/powerpoint/2010/main" val="414002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C561-21A9-4DC6-A9CA-25F7BD4B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Cover.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A6400-C655-4F91-8D58-43B584907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Blockchain?</a:t>
            </a:r>
          </a:p>
          <a:p>
            <a:r>
              <a:rPr lang="en-IN" dirty="0"/>
              <a:t>Public vs Private Blockchain.</a:t>
            </a:r>
          </a:p>
          <a:p>
            <a:r>
              <a:rPr lang="en-IN" dirty="0"/>
              <a:t>Generations of Blockchain.</a:t>
            </a:r>
          </a:p>
          <a:p>
            <a:r>
              <a:rPr lang="en-IN" dirty="0"/>
              <a:t>Cue the Hero – Kotlin.</a:t>
            </a:r>
          </a:p>
          <a:p>
            <a:r>
              <a:rPr lang="en-IN" dirty="0"/>
              <a:t>The R3 Consortium and Corda.</a:t>
            </a:r>
          </a:p>
          <a:p>
            <a:r>
              <a:rPr lang="en-IN" dirty="0"/>
              <a:t>How Kotlin is Used in Corda.</a:t>
            </a:r>
          </a:p>
          <a:p>
            <a:r>
              <a:rPr lang="en-IN" dirty="0"/>
              <a:t>Why use Kotlin instead of Java?</a:t>
            </a:r>
          </a:p>
          <a:p>
            <a:r>
              <a:rPr lang="en-IN" dirty="0"/>
              <a:t>Getting Started with Kotlin Training for Corda.</a:t>
            </a:r>
          </a:p>
        </p:txBody>
      </p:sp>
    </p:spTree>
    <p:extLst>
      <p:ext uri="{BB962C8B-B14F-4D97-AF65-F5344CB8AC3E}">
        <p14:creationId xmlns:p14="http://schemas.microsoft.com/office/powerpoint/2010/main" val="4093193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3625-C35B-46C6-B5E5-0D2C4F9C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Blockchain?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1B64-9C4C-4932-A19A-46143F223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“</a:t>
            </a:r>
            <a:r>
              <a:rPr lang="en-US" sz="2400" dirty="0"/>
              <a:t>Blockchain, originally block chain, is a growing list of records, called blocks, that are linked using cryptography. Each block contains a cryptographic hash of the previous block, a timestamp, and transaction data (generally represented as a Merkle tree).</a:t>
            </a:r>
          </a:p>
          <a:p>
            <a:pPr marL="0" indent="0">
              <a:buNone/>
            </a:pPr>
            <a:r>
              <a:rPr lang="en-US" sz="2400" dirty="0"/>
              <a:t>By design, a blockchain is resistant to modification of the data. It is "an open, distributed ledger that can record transactions between two parties efficiently and in a verifiable and permanent way". For use as a distributed ledger, a blockchain is typically managed by a peer-to-peer network collectively adhering to a protocol for inter-node communication and validating new blocks. Once recorded, the data in any given block cannot be altered retroactively without …”- </a:t>
            </a:r>
          </a:p>
          <a:p>
            <a:pPr marL="0" indent="0">
              <a:buNone/>
            </a:pPr>
            <a:r>
              <a:rPr lang="en-US" sz="2400" dirty="0"/>
              <a:t>And the jargons continue…..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4562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ECE6-2A39-41F2-886B-F1F06D0F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Blockchain is Best Understood by an Example.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E4761E9A-57ED-41C6-99D0-141A372560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7263" y="2467992"/>
            <a:ext cx="3834885" cy="28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3E7AF8-0A61-450E-BA05-0C32EE37F46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5" y="1975026"/>
            <a:ext cx="366204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175A40-4985-48A1-8FFE-1D05CC2DB06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93" y="3659250"/>
            <a:ext cx="3538609" cy="283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08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918D-EA68-48BC-B166-EF68B70E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2- Unknown Treasure Found!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F32CE-7965-457D-83D5-E3A6E728EF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844" y="2065900"/>
            <a:ext cx="3872131" cy="288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14CD6-5BCB-474F-B8A9-A09CD58927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26" y="2065900"/>
            <a:ext cx="3742679" cy="2814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60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560C-4558-4E31-A80A-C412902E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3- The Double Eclairs Dilemma.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A79F7-CBD0-419A-B2B2-5BDF10AFDD5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82" y="2429306"/>
            <a:ext cx="352983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FBA45-CD26-4DA4-A255-6B6F8F80554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8" y="1825625"/>
            <a:ext cx="366204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464359-8BF9-491D-8DAB-2BE2C80950F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6" y="3662082"/>
            <a:ext cx="3547745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8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06AA-B39D-4BA7-99C5-D6FB1D8A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4 – The Unfair Cut 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15BCFB-1748-4E11-9B85-460C2ADD36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738" y="4018408"/>
            <a:ext cx="3553220" cy="26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D718E5-7FEF-4835-97AE-94961E76C26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3520736" cy="26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10959-3DC5-4CE5-829A-7F0C6F99F1F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82" y="2917578"/>
            <a:ext cx="3446688" cy="266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2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09AC-5F7A-4F21-BD85-0F50603A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 Blockchain.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E3884-8D03-48F7-8902-D8C0E51768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15" y="1825623"/>
            <a:ext cx="3829598" cy="311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5B935E-8495-442F-9815-338C8B6303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87" y="1825623"/>
            <a:ext cx="3955743" cy="3119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102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573</Words>
  <Application>Microsoft Office PowerPoint</Application>
  <PresentationFormat>Widescreen</PresentationFormat>
  <Paragraphs>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Constantia</vt:lpstr>
      <vt:lpstr>Wingdings 3</vt:lpstr>
      <vt:lpstr>Ion</vt:lpstr>
      <vt:lpstr>About Me:</vt:lpstr>
      <vt:lpstr>Kotlin in Blockchain Industry.</vt:lpstr>
      <vt:lpstr>Topics to Cover.</vt:lpstr>
      <vt:lpstr>What is Blockchain? </vt:lpstr>
      <vt:lpstr>Blockchain is Best Understood by an Example.</vt:lpstr>
      <vt:lpstr>Case 2- Unknown Treasure Found!</vt:lpstr>
      <vt:lpstr>Case 3- The Double Eclairs Dilemma.</vt:lpstr>
      <vt:lpstr>Case 4 – The Unfair Cut !</vt:lpstr>
      <vt:lpstr>Enter Blockchain.</vt:lpstr>
      <vt:lpstr>PowerPoint Presentation</vt:lpstr>
      <vt:lpstr>And That, is Blockchain- As easy as it can get!</vt:lpstr>
      <vt:lpstr>Public Blockchains vs Private Blockchains.</vt:lpstr>
      <vt:lpstr>Blockchain and its Evolution.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and Why Kotlin in Corda?</vt:lpstr>
      <vt:lpstr>PowerPoint Presentation</vt:lpstr>
      <vt:lpstr>PowerPoint Presentation</vt:lpstr>
      <vt:lpstr>…But Why Else?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in Blockchain Industry.</dc:title>
  <dc:creator>Abhik Banerjee</dc:creator>
  <cp:lastModifiedBy>Abhik Banerjee</cp:lastModifiedBy>
  <cp:revision>28</cp:revision>
  <dcterms:created xsi:type="dcterms:W3CDTF">2019-06-28T16:39:20Z</dcterms:created>
  <dcterms:modified xsi:type="dcterms:W3CDTF">2019-06-29T09:13:25Z</dcterms:modified>
</cp:coreProperties>
</file>